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1887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EDE4"/>
    <a:srgbClr val="5B5964"/>
    <a:srgbClr val="DDD8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756" y="-47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945429"/>
            <a:ext cx="6606540" cy="4138507"/>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6243533"/>
            <a:ext cx="5829300" cy="2869987"/>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2E33FB-3E2F-4E0C-AAD3-0D50ABD108C8}"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345106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2E33FB-3E2F-4E0C-AAD3-0D50ABD108C8}"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018219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632883"/>
            <a:ext cx="1675924" cy="1007385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632883"/>
            <a:ext cx="4930616" cy="1007385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2E33FB-3E2F-4E0C-AAD3-0D50ABD108C8}"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90448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2E33FB-3E2F-4E0C-AAD3-0D50ABD108C8}"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847978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963549"/>
            <a:ext cx="6703695" cy="494474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7955072"/>
            <a:ext cx="6703695" cy="260032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2E33FB-3E2F-4E0C-AAD3-0D50ABD108C8}"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20509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3164417"/>
            <a:ext cx="3303270" cy="75423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3164417"/>
            <a:ext cx="3303270" cy="75423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2E33FB-3E2F-4E0C-AAD3-0D50ABD108C8}"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2959785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632886"/>
            <a:ext cx="6703695" cy="229764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914016"/>
            <a:ext cx="3288089" cy="142811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4342130"/>
            <a:ext cx="3288089" cy="63866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914016"/>
            <a:ext cx="3304282" cy="142811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4342130"/>
            <a:ext cx="3304282" cy="63866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2E33FB-3E2F-4E0C-AAD3-0D50ABD108C8}" type="datetimeFigureOut">
              <a:rPr lang="en-GB" smtClean="0"/>
              <a:t>19/03/2021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161370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2E33FB-3E2F-4E0C-AAD3-0D50ABD108C8}" type="datetimeFigureOut">
              <a:rPr lang="en-GB" smtClean="0"/>
              <a:t>19/03/2021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3610167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E33FB-3E2F-4E0C-AAD3-0D50ABD108C8}" type="datetimeFigureOut">
              <a:rPr lang="en-GB" smtClean="0"/>
              <a:t>19/03/2021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1346399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792480"/>
            <a:ext cx="2506801" cy="277368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711539"/>
            <a:ext cx="3934778" cy="8447617"/>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566160"/>
            <a:ext cx="2506801" cy="6606753"/>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6B2E33FB-3E2F-4E0C-AAD3-0D50ABD108C8}"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3429200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792480"/>
            <a:ext cx="2506801" cy="277368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711539"/>
            <a:ext cx="3934778" cy="8447617"/>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566160"/>
            <a:ext cx="2506801" cy="6606753"/>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6B2E33FB-3E2F-4E0C-AAD3-0D50ABD108C8}"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DAA73C-8201-447F-B934-69F9EE154F2E}" type="slidenum">
              <a:rPr lang="en-GB" smtClean="0"/>
              <a:t>‹#›</a:t>
            </a:fld>
            <a:endParaRPr lang="en-GB"/>
          </a:p>
        </p:txBody>
      </p:sp>
    </p:spTree>
    <p:extLst>
      <p:ext uri="{BB962C8B-B14F-4D97-AF65-F5344CB8AC3E}">
        <p14:creationId xmlns:p14="http://schemas.microsoft.com/office/powerpoint/2010/main" val="419805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632886"/>
            <a:ext cx="6703695" cy="229764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3164417"/>
            <a:ext cx="6703695" cy="754231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11017676"/>
            <a:ext cx="1748790" cy="632883"/>
          </a:xfrm>
          <a:prstGeom prst="rect">
            <a:avLst/>
          </a:prstGeom>
        </p:spPr>
        <p:txBody>
          <a:bodyPr vert="horz" lIns="91440" tIns="45720" rIns="91440" bIns="45720" rtlCol="0" anchor="ctr"/>
          <a:lstStyle>
            <a:lvl1pPr algn="l">
              <a:defRPr sz="1020">
                <a:solidFill>
                  <a:schemeClr val="tx1">
                    <a:tint val="75000"/>
                  </a:schemeClr>
                </a:solidFill>
              </a:defRPr>
            </a:lvl1pPr>
          </a:lstStyle>
          <a:p>
            <a:fld id="{6B2E33FB-3E2F-4E0C-AAD3-0D50ABD108C8}" type="datetimeFigureOut">
              <a:rPr lang="en-GB" smtClean="0"/>
              <a:t>19/03/2021</a:t>
            </a:fld>
            <a:endParaRPr lang="en-GB"/>
          </a:p>
        </p:txBody>
      </p:sp>
      <p:sp>
        <p:nvSpPr>
          <p:cNvPr id="5" name="Footer Placeholder 4"/>
          <p:cNvSpPr>
            <a:spLocks noGrp="1"/>
          </p:cNvSpPr>
          <p:nvPr>
            <p:ph type="ftr" sz="quarter" idx="3"/>
          </p:nvPr>
        </p:nvSpPr>
        <p:spPr>
          <a:xfrm>
            <a:off x="2574608" y="11017676"/>
            <a:ext cx="2623185" cy="632883"/>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489258" y="11017676"/>
            <a:ext cx="1748790" cy="632883"/>
          </a:xfrm>
          <a:prstGeom prst="rect">
            <a:avLst/>
          </a:prstGeom>
        </p:spPr>
        <p:txBody>
          <a:bodyPr vert="horz" lIns="91440" tIns="45720" rIns="91440" bIns="45720" rtlCol="0" anchor="ctr"/>
          <a:lstStyle>
            <a:lvl1pPr algn="r">
              <a:defRPr sz="1020">
                <a:solidFill>
                  <a:schemeClr val="tx1">
                    <a:tint val="75000"/>
                  </a:schemeClr>
                </a:solidFill>
              </a:defRPr>
            </a:lvl1pPr>
          </a:lstStyle>
          <a:p>
            <a:fld id="{27DAA73C-8201-447F-B934-69F9EE154F2E}" type="slidenum">
              <a:rPr lang="en-GB" smtClean="0"/>
              <a:t>‹#›</a:t>
            </a:fld>
            <a:endParaRPr lang="en-GB"/>
          </a:p>
        </p:txBody>
      </p:sp>
    </p:spTree>
    <p:extLst>
      <p:ext uri="{BB962C8B-B14F-4D97-AF65-F5344CB8AC3E}">
        <p14:creationId xmlns:p14="http://schemas.microsoft.com/office/powerpoint/2010/main" val="867910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7772399" cy="2115352"/>
          </a:xfrm>
          <a:prstGeom prst="rect">
            <a:avLst/>
          </a:prstGeom>
          <a:solidFill>
            <a:srgbClr val="5B59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149430" y="2115352"/>
            <a:ext cx="2754637" cy="9771848"/>
          </a:xfrm>
          <a:prstGeom prst="rect">
            <a:avLst/>
          </a:prstGeom>
          <a:solidFill>
            <a:srgbClr val="F1ED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1817777" y="367528"/>
            <a:ext cx="6251608" cy="646331"/>
          </a:xfrm>
          <a:prstGeom prst="rect">
            <a:avLst/>
          </a:prstGeom>
          <a:noFill/>
        </p:spPr>
        <p:txBody>
          <a:bodyPr wrap="square" rtlCol="0">
            <a:spAutoFit/>
          </a:bodyPr>
          <a:lstStyle/>
          <a:p>
            <a:r>
              <a:rPr lang="en-GB" sz="3600" dirty="0" smtClean="0">
                <a:solidFill>
                  <a:schemeClr val="bg1"/>
                </a:solidFill>
                <a:latin typeface="Bahnschrift SemiBold" panose="020B0502040204020203" pitchFamily="34" charset="0"/>
              </a:rPr>
              <a:t>ANNA MARIE D. PARRE</a:t>
            </a:r>
            <a:r>
              <a:rPr lang="en-GB" sz="3600" dirty="0" smtClean="0">
                <a:solidFill>
                  <a:schemeClr val="bg1"/>
                </a:solidFill>
                <a:latin typeface="Bahnschrift SemiBold" panose="020B0502040204020203" pitchFamily="34" charset="0"/>
                <a:cs typeface="Times New Roman" panose="02020603050405020304" pitchFamily="18" charset="0"/>
              </a:rPr>
              <a:t>ŇO</a:t>
            </a:r>
            <a:endParaRPr lang="en-GB" sz="3600" dirty="0">
              <a:solidFill>
                <a:schemeClr val="bg1"/>
              </a:solidFill>
              <a:latin typeface="Bahnschrift SemiBold" panose="020B0502040204020203" pitchFamily="34" charset="0"/>
            </a:endParaRPr>
          </a:p>
        </p:txBody>
      </p:sp>
      <p:grpSp>
        <p:nvGrpSpPr>
          <p:cNvPr id="31" name="Group 30"/>
          <p:cNvGrpSpPr/>
          <p:nvPr/>
        </p:nvGrpSpPr>
        <p:grpSpPr>
          <a:xfrm>
            <a:off x="2044728" y="933295"/>
            <a:ext cx="5331288" cy="821811"/>
            <a:chOff x="1746344" y="1207129"/>
            <a:chExt cx="5331288" cy="821811"/>
          </a:xfrm>
        </p:grpSpPr>
        <p:grpSp>
          <p:nvGrpSpPr>
            <p:cNvPr id="29" name="Group 28"/>
            <p:cNvGrpSpPr/>
            <p:nvPr/>
          </p:nvGrpSpPr>
          <p:grpSpPr>
            <a:xfrm>
              <a:off x="5387179" y="1297372"/>
              <a:ext cx="1690453" cy="396000"/>
              <a:chOff x="256363" y="1881879"/>
              <a:chExt cx="1690453" cy="396000"/>
            </a:xfrm>
          </p:grpSpPr>
          <p:pic>
            <p:nvPicPr>
              <p:cNvPr id="13" name="Picture 12" descr="File:&lt;strong&gt;Phone&lt;/strong&gt; &lt;strong&gt;icon&lt;/strong&gt; rotated.svg - Wikipedia"/>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56363" y="1881879"/>
                <a:ext cx="261509" cy="396000"/>
              </a:xfrm>
              <a:prstGeom prst="rect">
                <a:avLst/>
              </a:prstGeom>
            </p:spPr>
          </p:pic>
          <p:sp>
            <p:nvSpPr>
              <p:cNvPr id="3" name="TextBox 2"/>
              <p:cNvSpPr txBox="1"/>
              <p:nvPr/>
            </p:nvSpPr>
            <p:spPr>
              <a:xfrm>
                <a:off x="490902" y="1891504"/>
                <a:ext cx="1455914" cy="307777"/>
              </a:xfrm>
              <a:prstGeom prst="rect">
                <a:avLst/>
              </a:prstGeom>
              <a:noFill/>
            </p:spPr>
            <p:txBody>
              <a:bodyPr wrap="square" rtlCol="0">
                <a:spAutoFit/>
              </a:bodyPr>
              <a:lstStyle/>
              <a:p>
                <a:r>
                  <a:rPr lang="en-GB" sz="1400" dirty="0" smtClean="0">
                    <a:solidFill>
                      <a:schemeClr val="bg1">
                        <a:lumMod val="85000"/>
                      </a:schemeClr>
                    </a:solidFill>
                    <a:latin typeface="A Pompadour Sample" panose="02000000000000000000" pitchFamily="50" charset="0"/>
                  </a:rPr>
                  <a:t>0965 725 2520</a:t>
                </a:r>
                <a:endParaRPr lang="en-GB" sz="1400" dirty="0">
                  <a:solidFill>
                    <a:schemeClr val="bg1">
                      <a:lumMod val="85000"/>
                    </a:schemeClr>
                  </a:solidFill>
                  <a:latin typeface="A Pompadour Sample" panose="02000000000000000000" pitchFamily="50" charset="0"/>
                </a:endParaRPr>
              </a:p>
            </p:txBody>
          </p:sp>
        </p:grpSp>
        <p:grpSp>
          <p:nvGrpSpPr>
            <p:cNvPr id="26" name="Group 25"/>
            <p:cNvGrpSpPr/>
            <p:nvPr/>
          </p:nvGrpSpPr>
          <p:grpSpPr>
            <a:xfrm>
              <a:off x="1766203" y="1207129"/>
              <a:ext cx="2963724" cy="447469"/>
              <a:chOff x="1766203" y="1816636"/>
              <a:chExt cx="2963724" cy="447469"/>
            </a:xfrm>
          </p:grpSpPr>
          <p:pic>
            <p:nvPicPr>
              <p:cNvPr id="15" name="Picture 14" descr="Sign Up Envelope | UICloud"/>
              <p:cNvPicPr>
                <a:picLocks noChangeAspect="1"/>
              </p:cNvPicPr>
              <p:nvPr/>
            </p:nvPicPr>
            <p:blipFill>
              <a:blip r:embed="rId3" cstate="print">
                <a:lum bright="70000" contrast="-70000"/>
                <a:extLst>
                  <a:ext uri="{BEBA8EAE-BF5A-486C-A8C5-ECC9F3942E4B}">
                    <a14:imgProps xmlns:a14="http://schemas.microsoft.com/office/drawing/2010/main">
                      <a14:imgLayer r:embed="rId4">
                        <a14:imgEffect>
                          <a14:backgroundRemoval t="10000" b="90000" l="0" r="95210">
                            <a14:foregroundMark x1="44311" y1="36667" x2="44311" y2="36667"/>
                          </a14:backgroundRemoval>
                        </a14:imgEffect>
                      </a14:imgLayer>
                    </a14:imgProps>
                  </a:ext>
                  <a:ext uri="{28A0092B-C50C-407E-A947-70E740481C1C}">
                    <a14:useLocalDpi xmlns:a14="http://schemas.microsoft.com/office/drawing/2010/main" val="0"/>
                  </a:ext>
                </a:extLst>
              </a:blip>
              <a:stretch>
                <a:fillRect/>
              </a:stretch>
            </p:blipFill>
            <p:spPr>
              <a:xfrm>
                <a:off x="1766203" y="1816636"/>
                <a:ext cx="380359" cy="447469"/>
              </a:xfrm>
              <a:prstGeom prst="rect">
                <a:avLst/>
              </a:prstGeom>
            </p:spPr>
          </p:pic>
          <p:sp>
            <p:nvSpPr>
              <p:cNvPr id="14" name="TextBox 13"/>
              <p:cNvSpPr txBox="1"/>
              <p:nvPr/>
            </p:nvSpPr>
            <p:spPr>
              <a:xfrm>
                <a:off x="2098191" y="1929586"/>
                <a:ext cx="2631736" cy="307777"/>
              </a:xfrm>
              <a:prstGeom prst="rect">
                <a:avLst/>
              </a:prstGeom>
              <a:noFill/>
            </p:spPr>
            <p:txBody>
              <a:bodyPr wrap="square" rtlCol="0">
                <a:spAutoFit/>
              </a:bodyPr>
              <a:lstStyle/>
              <a:p>
                <a:r>
                  <a:rPr lang="en-GB" sz="1400" dirty="0" smtClean="0">
                    <a:solidFill>
                      <a:schemeClr val="bg1">
                        <a:lumMod val="85000"/>
                      </a:schemeClr>
                    </a:solidFill>
                  </a:rPr>
                  <a:t>annamarieparreno@gmail.com</a:t>
                </a:r>
                <a:endParaRPr lang="en-GB" sz="1400" dirty="0">
                  <a:solidFill>
                    <a:schemeClr val="bg1">
                      <a:lumMod val="85000"/>
                    </a:schemeClr>
                  </a:solidFill>
                </a:endParaRPr>
              </a:p>
            </p:txBody>
          </p:sp>
        </p:grpSp>
        <p:grpSp>
          <p:nvGrpSpPr>
            <p:cNvPr id="30" name="Group 29"/>
            <p:cNvGrpSpPr/>
            <p:nvPr/>
          </p:nvGrpSpPr>
          <p:grpSpPr>
            <a:xfrm>
              <a:off x="1746344" y="1582540"/>
              <a:ext cx="4923000" cy="446400"/>
              <a:chOff x="4442715" y="1780262"/>
              <a:chExt cx="4923000" cy="446400"/>
            </a:xfrm>
          </p:grpSpPr>
          <p:pic>
            <p:nvPicPr>
              <p:cNvPr id="2" name="Picture 1" descr="&lt;strong&gt;Location&lt;/strong&gt; Popup Tool Tip PSD | UICloud"/>
              <p:cNvPicPr>
                <a:picLocks noChangeAspect="1"/>
              </p:cNvPicPr>
              <p:nvPr/>
            </p:nvPicPr>
            <p:blipFill>
              <a:blip r:embed="rId5" cstate="print">
                <a:lum bright="70000" contrast="-70000"/>
                <a:extLst>
                  <a:ext uri="{BEBA8EAE-BF5A-486C-A8C5-ECC9F3942E4B}">
                    <a14:imgProps xmlns:a14="http://schemas.microsoft.com/office/drawing/2010/main">
                      <a14:imgLayer r:embed="rId6">
                        <a14:imgEffect>
                          <a14:backgroundRemoval t="10000" b="90000" l="10000" r="90000">
                            <a14:foregroundMark x1="64754" y1="82727" x2="64754" y2="82727"/>
                            <a14:foregroundMark x1="55738" y1="78182" x2="55738" y2="78182"/>
                          </a14:backgroundRemoval>
                        </a14:imgEffect>
                      </a14:imgLayer>
                    </a14:imgProps>
                  </a:ext>
                  <a:ext uri="{28A0092B-C50C-407E-A947-70E740481C1C}">
                    <a14:useLocalDpi xmlns:a14="http://schemas.microsoft.com/office/drawing/2010/main" val="0"/>
                  </a:ext>
                </a:extLst>
              </a:blip>
              <a:stretch>
                <a:fillRect/>
              </a:stretch>
            </p:blipFill>
            <p:spPr>
              <a:xfrm>
                <a:off x="4442715" y="1780262"/>
                <a:ext cx="422976" cy="446400"/>
              </a:xfrm>
              <a:prstGeom prst="rect">
                <a:avLst/>
              </a:prstGeom>
            </p:spPr>
          </p:pic>
          <p:sp>
            <p:nvSpPr>
              <p:cNvPr id="16" name="TextBox 15"/>
              <p:cNvSpPr txBox="1"/>
              <p:nvPr/>
            </p:nvSpPr>
            <p:spPr>
              <a:xfrm>
                <a:off x="4806927" y="1864222"/>
                <a:ext cx="4558788" cy="307777"/>
              </a:xfrm>
              <a:prstGeom prst="rect">
                <a:avLst/>
              </a:prstGeom>
              <a:noFill/>
            </p:spPr>
            <p:txBody>
              <a:bodyPr wrap="square" rtlCol="0">
                <a:spAutoFit/>
              </a:bodyPr>
              <a:lstStyle/>
              <a:p>
                <a:r>
                  <a:rPr lang="en-GB" sz="1400" dirty="0" smtClean="0">
                    <a:solidFill>
                      <a:schemeClr val="bg1">
                        <a:lumMod val="85000"/>
                      </a:schemeClr>
                    </a:solidFill>
                    <a:latin typeface="A Pompadour Sample" panose="02000000000000000000" pitchFamily="50" charset="0"/>
                  </a:rPr>
                  <a:t>###~98, Gen. </a:t>
                </a:r>
                <a:r>
                  <a:rPr lang="en-GB" sz="1400" dirty="0" err="1" smtClean="0">
                    <a:solidFill>
                      <a:schemeClr val="bg1">
                        <a:lumMod val="85000"/>
                      </a:schemeClr>
                    </a:solidFill>
                    <a:latin typeface="A Pompadour Sample" panose="02000000000000000000" pitchFamily="50" charset="0"/>
                  </a:rPr>
                  <a:t>Malvar</a:t>
                </a:r>
                <a:r>
                  <a:rPr lang="en-GB" sz="1400" dirty="0" smtClean="0">
                    <a:solidFill>
                      <a:schemeClr val="bg1">
                        <a:lumMod val="85000"/>
                      </a:schemeClr>
                    </a:solidFill>
                    <a:latin typeface="A Pompadour Sample" panose="02000000000000000000" pitchFamily="50" charset="0"/>
                  </a:rPr>
                  <a:t> Ext., </a:t>
                </a:r>
                <a:r>
                  <a:rPr lang="en-GB" sz="1400" dirty="0" err="1" smtClean="0">
                    <a:solidFill>
                      <a:schemeClr val="bg1">
                        <a:lumMod val="85000"/>
                      </a:schemeClr>
                    </a:solidFill>
                    <a:latin typeface="A Pompadour Sample" panose="02000000000000000000" pitchFamily="50" charset="0"/>
                  </a:rPr>
                  <a:t>Brgy</a:t>
                </a:r>
                <a:r>
                  <a:rPr lang="en-GB" sz="1400" dirty="0" smtClean="0">
                    <a:solidFill>
                      <a:schemeClr val="bg1">
                        <a:lumMod val="85000"/>
                      </a:schemeClr>
                    </a:solidFill>
                    <a:latin typeface="A Pompadour Sample" panose="02000000000000000000" pitchFamily="50" charset="0"/>
                  </a:rPr>
                  <a:t> Jesus </a:t>
                </a:r>
                <a:r>
                  <a:rPr lang="en-GB" sz="1400" dirty="0" err="1" smtClean="0">
                    <a:solidFill>
                      <a:schemeClr val="bg1">
                        <a:lumMod val="85000"/>
                      </a:schemeClr>
                    </a:solidFill>
                    <a:latin typeface="A Pompadour Sample" panose="02000000000000000000" pitchFamily="50" charset="0"/>
                  </a:rPr>
                  <a:t>Dela</a:t>
                </a:r>
                <a:r>
                  <a:rPr lang="en-GB" sz="1400" dirty="0" smtClean="0">
                    <a:solidFill>
                      <a:schemeClr val="bg1">
                        <a:lumMod val="85000"/>
                      </a:schemeClr>
                    </a:solidFill>
                    <a:latin typeface="A Pompadour Sample" panose="02000000000000000000" pitchFamily="50" charset="0"/>
                  </a:rPr>
                  <a:t> Pena, Marikina City</a:t>
                </a:r>
                <a:endParaRPr lang="en-GB" sz="1400" dirty="0">
                  <a:solidFill>
                    <a:schemeClr val="bg1">
                      <a:lumMod val="85000"/>
                    </a:schemeClr>
                  </a:solidFill>
                  <a:latin typeface="A Pompadour Sample" panose="02000000000000000000" pitchFamily="50" charset="0"/>
                </a:endParaRPr>
              </a:p>
            </p:txBody>
          </p:sp>
        </p:grpSp>
      </p:grpSp>
      <p:sp>
        <p:nvSpPr>
          <p:cNvPr id="6" name="TextBox 5"/>
          <p:cNvSpPr txBox="1"/>
          <p:nvPr/>
        </p:nvSpPr>
        <p:spPr>
          <a:xfrm>
            <a:off x="149430" y="2260513"/>
            <a:ext cx="1638269" cy="369332"/>
          </a:xfrm>
          <a:prstGeom prst="rect">
            <a:avLst/>
          </a:prstGeom>
          <a:noFill/>
        </p:spPr>
        <p:txBody>
          <a:bodyPr wrap="square" rtlCol="0">
            <a:spAutoFit/>
          </a:bodyPr>
          <a:lstStyle/>
          <a:p>
            <a:r>
              <a:rPr lang="en-GB" dirty="0" smtClean="0">
                <a:latin typeface="A Pompadour Sample" panose="02000000000000000000" pitchFamily="50" charset="0"/>
              </a:rPr>
              <a:t>EDUCATION</a:t>
            </a:r>
            <a:endParaRPr lang="en-GB" dirty="0">
              <a:latin typeface="A Pompadour Sample" panose="02000000000000000000" pitchFamily="50" charset="0"/>
            </a:endParaRPr>
          </a:p>
        </p:txBody>
      </p:sp>
      <p:cxnSp>
        <p:nvCxnSpPr>
          <p:cNvPr id="19" name="Straight Connector 18"/>
          <p:cNvCxnSpPr/>
          <p:nvPr/>
        </p:nvCxnSpPr>
        <p:spPr>
          <a:xfrm>
            <a:off x="200231" y="2612908"/>
            <a:ext cx="2340000" cy="0"/>
          </a:xfrm>
          <a:prstGeom prst="line">
            <a:avLst/>
          </a:prstGeom>
          <a:ln w="12700"/>
        </p:spPr>
        <p:style>
          <a:lnRef idx="1">
            <a:schemeClr val="dk1"/>
          </a:lnRef>
          <a:fillRef idx="0">
            <a:schemeClr val="dk1"/>
          </a:fillRef>
          <a:effectRef idx="0">
            <a:schemeClr val="dk1"/>
          </a:effectRef>
          <a:fontRef idx="minor">
            <a:schemeClr val="tx1"/>
          </a:fontRef>
        </p:style>
      </p:cxnSp>
      <p:sp>
        <p:nvSpPr>
          <p:cNvPr id="24" name="TextBox 23"/>
          <p:cNvSpPr txBox="1"/>
          <p:nvPr/>
        </p:nvSpPr>
        <p:spPr>
          <a:xfrm>
            <a:off x="210013" y="2647483"/>
            <a:ext cx="2260696" cy="307777"/>
          </a:xfrm>
          <a:prstGeom prst="rect">
            <a:avLst/>
          </a:prstGeom>
          <a:noFill/>
        </p:spPr>
        <p:txBody>
          <a:bodyPr wrap="square" rtlCol="0">
            <a:spAutoFit/>
          </a:bodyPr>
          <a:lstStyle/>
          <a:p>
            <a:r>
              <a:rPr lang="en-GB" sz="1400" b="1" dirty="0" smtClean="0"/>
              <a:t>STI-GENSAN 2018</a:t>
            </a:r>
          </a:p>
        </p:txBody>
      </p:sp>
      <p:sp>
        <p:nvSpPr>
          <p:cNvPr id="25" name="TextBox 24"/>
          <p:cNvSpPr txBox="1"/>
          <p:nvPr/>
        </p:nvSpPr>
        <p:spPr>
          <a:xfrm>
            <a:off x="200231" y="2828351"/>
            <a:ext cx="2917507" cy="307777"/>
          </a:xfrm>
          <a:prstGeom prst="rect">
            <a:avLst/>
          </a:prstGeom>
          <a:noFill/>
        </p:spPr>
        <p:txBody>
          <a:bodyPr wrap="square" rtlCol="0">
            <a:spAutoFit/>
          </a:bodyPr>
          <a:lstStyle/>
          <a:p>
            <a:r>
              <a:rPr lang="en-GB" sz="1400" dirty="0" smtClean="0"/>
              <a:t>Bachelor of Science in Accountancy</a:t>
            </a:r>
            <a:endParaRPr lang="en-GB" sz="1400" dirty="0"/>
          </a:p>
        </p:txBody>
      </p:sp>
      <p:pic>
        <p:nvPicPr>
          <p:cNvPr id="1024" name="Picture 10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6160" y="386288"/>
            <a:ext cx="1260000" cy="1260000"/>
          </a:xfrm>
          <a:prstGeom prst="rect">
            <a:avLst/>
          </a:prstGeom>
        </p:spPr>
      </p:pic>
      <p:sp>
        <p:nvSpPr>
          <p:cNvPr id="34" name="TextBox 33"/>
          <p:cNvSpPr txBox="1"/>
          <p:nvPr/>
        </p:nvSpPr>
        <p:spPr>
          <a:xfrm>
            <a:off x="184250" y="3110465"/>
            <a:ext cx="2260696" cy="307777"/>
          </a:xfrm>
          <a:prstGeom prst="rect">
            <a:avLst/>
          </a:prstGeom>
          <a:noFill/>
        </p:spPr>
        <p:txBody>
          <a:bodyPr wrap="square" rtlCol="0">
            <a:spAutoFit/>
          </a:bodyPr>
          <a:lstStyle/>
          <a:p>
            <a:r>
              <a:rPr lang="en-GB" sz="1400" b="1" dirty="0" smtClean="0"/>
              <a:t>On The Job Training</a:t>
            </a:r>
          </a:p>
        </p:txBody>
      </p:sp>
      <p:sp>
        <p:nvSpPr>
          <p:cNvPr id="36" name="TextBox 35"/>
          <p:cNvSpPr txBox="1"/>
          <p:nvPr/>
        </p:nvSpPr>
        <p:spPr>
          <a:xfrm>
            <a:off x="149430" y="3337282"/>
            <a:ext cx="2917507" cy="307777"/>
          </a:xfrm>
          <a:prstGeom prst="rect">
            <a:avLst/>
          </a:prstGeom>
          <a:noFill/>
        </p:spPr>
        <p:txBody>
          <a:bodyPr wrap="square" rtlCol="0">
            <a:spAutoFit/>
          </a:bodyPr>
          <a:lstStyle/>
          <a:p>
            <a:r>
              <a:rPr lang="en-GB" sz="1400" dirty="0" err="1" smtClean="0"/>
              <a:t>Pacquiao</a:t>
            </a:r>
            <a:r>
              <a:rPr lang="en-GB" sz="1400" dirty="0" smtClean="0"/>
              <a:t> Group of Companies</a:t>
            </a:r>
            <a:endParaRPr lang="en-GB" sz="1400" dirty="0"/>
          </a:p>
        </p:txBody>
      </p:sp>
      <p:cxnSp>
        <p:nvCxnSpPr>
          <p:cNvPr id="1027" name="Straight Connector 1026"/>
          <p:cNvCxnSpPr/>
          <p:nvPr/>
        </p:nvCxnSpPr>
        <p:spPr>
          <a:xfrm flipV="1">
            <a:off x="3066937" y="2597892"/>
            <a:ext cx="4476863" cy="15016"/>
          </a:xfrm>
          <a:prstGeom prst="line">
            <a:avLst/>
          </a:prstGeom>
        </p:spPr>
        <p:style>
          <a:lnRef idx="1">
            <a:schemeClr val="dk1"/>
          </a:lnRef>
          <a:fillRef idx="0">
            <a:schemeClr val="dk1"/>
          </a:fillRef>
          <a:effectRef idx="0">
            <a:schemeClr val="dk1"/>
          </a:effectRef>
          <a:fontRef idx="minor">
            <a:schemeClr val="tx1"/>
          </a:fontRef>
        </p:style>
      </p:cxnSp>
      <p:sp>
        <p:nvSpPr>
          <p:cNvPr id="40" name="TextBox 39"/>
          <p:cNvSpPr txBox="1"/>
          <p:nvPr/>
        </p:nvSpPr>
        <p:spPr>
          <a:xfrm>
            <a:off x="3193197" y="2276580"/>
            <a:ext cx="1638269" cy="307777"/>
          </a:xfrm>
          <a:prstGeom prst="rect">
            <a:avLst/>
          </a:prstGeom>
          <a:noFill/>
        </p:spPr>
        <p:txBody>
          <a:bodyPr wrap="square" rtlCol="0">
            <a:spAutoFit/>
          </a:bodyPr>
          <a:lstStyle/>
          <a:p>
            <a:r>
              <a:rPr lang="en-GB" sz="1400" dirty="0" smtClean="0">
                <a:latin typeface="A Pompadour Sample" panose="02000000000000000000" pitchFamily="50" charset="0"/>
              </a:rPr>
              <a:t>OBJECTIVE</a:t>
            </a:r>
            <a:endParaRPr lang="en-GB" sz="1400" dirty="0">
              <a:latin typeface="A Pompadour Sample" panose="02000000000000000000" pitchFamily="50" charset="0"/>
            </a:endParaRPr>
          </a:p>
        </p:txBody>
      </p:sp>
      <p:sp>
        <p:nvSpPr>
          <p:cNvPr id="1028" name="TextBox 1027"/>
          <p:cNvSpPr txBox="1"/>
          <p:nvPr/>
        </p:nvSpPr>
        <p:spPr>
          <a:xfrm>
            <a:off x="3193197" y="2828351"/>
            <a:ext cx="4350603" cy="1107996"/>
          </a:xfrm>
          <a:prstGeom prst="rect">
            <a:avLst/>
          </a:prstGeom>
          <a:noFill/>
        </p:spPr>
        <p:txBody>
          <a:bodyPr wrap="square" rtlCol="0">
            <a:spAutoFit/>
          </a:bodyPr>
          <a:lstStyle/>
          <a:p>
            <a:pPr marL="285750" lvl="0" indent="-285750">
              <a:buFont typeface="Wingdings" panose="05000000000000000000" pitchFamily="2" charset="2"/>
              <a:buChar char="q"/>
            </a:pPr>
            <a:r>
              <a:rPr lang="en-US" sz="1100" dirty="0"/>
              <a:t>To use my strong organizational skills, educational background, and ability to work well with people.</a:t>
            </a:r>
            <a:endParaRPr lang="en-GB" sz="1100" dirty="0"/>
          </a:p>
          <a:p>
            <a:pPr marL="285750" lvl="0" indent="-285750">
              <a:buFont typeface="Wingdings" panose="05000000000000000000" pitchFamily="2" charset="2"/>
              <a:buChar char="q"/>
            </a:pPr>
            <a:r>
              <a:rPr lang="en-US" sz="1100" dirty="0"/>
              <a:t>To develop time management, clear communication skills, and attention to detail are essential to succeed as an Accountant.</a:t>
            </a:r>
            <a:endParaRPr lang="en-GB" sz="1100" dirty="0"/>
          </a:p>
          <a:p>
            <a:pPr marL="285750" indent="-285750">
              <a:buFont typeface="Wingdings" panose="05000000000000000000" pitchFamily="2" charset="2"/>
              <a:buChar char="q"/>
            </a:pPr>
            <a:r>
              <a:rPr lang="en-US" sz="1100" dirty="0"/>
              <a:t>To be part of the success in an environment of growth and excellence</a:t>
            </a:r>
            <a:endParaRPr lang="en-GB" sz="1100" dirty="0"/>
          </a:p>
        </p:txBody>
      </p:sp>
      <p:cxnSp>
        <p:nvCxnSpPr>
          <p:cNvPr id="42" name="Straight Connector 41"/>
          <p:cNvCxnSpPr/>
          <p:nvPr/>
        </p:nvCxnSpPr>
        <p:spPr>
          <a:xfrm flipV="1">
            <a:off x="2927237" y="4274079"/>
            <a:ext cx="4476863" cy="15016"/>
          </a:xfrm>
          <a:prstGeom prst="line">
            <a:avLst/>
          </a:prstGeom>
        </p:spPr>
        <p:style>
          <a:lnRef idx="1">
            <a:schemeClr val="dk1"/>
          </a:lnRef>
          <a:fillRef idx="0">
            <a:schemeClr val="dk1"/>
          </a:fillRef>
          <a:effectRef idx="0">
            <a:schemeClr val="dk1"/>
          </a:effectRef>
          <a:fontRef idx="minor">
            <a:schemeClr val="tx1"/>
          </a:fontRef>
        </p:style>
      </p:cxnSp>
      <p:sp>
        <p:nvSpPr>
          <p:cNvPr id="43" name="TextBox 42"/>
          <p:cNvSpPr txBox="1"/>
          <p:nvPr/>
        </p:nvSpPr>
        <p:spPr>
          <a:xfrm>
            <a:off x="3033117" y="3963735"/>
            <a:ext cx="2227155" cy="307777"/>
          </a:xfrm>
          <a:prstGeom prst="rect">
            <a:avLst/>
          </a:prstGeom>
          <a:noFill/>
        </p:spPr>
        <p:txBody>
          <a:bodyPr wrap="square" rtlCol="0">
            <a:spAutoFit/>
          </a:bodyPr>
          <a:lstStyle/>
          <a:p>
            <a:r>
              <a:rPr lang="en-GB" sz="1400" dirty="0" smtClean="0">
                <a:latin typeface="A Pompadour Sample" panose="02000000000000000000" pitchFamily="50" charset="0"/>
              </a:rPr>
              <a:t>WORK EXPERIENCE</a:t>
            </a:r>
            <a:endParaRPr lang="en-GB" sz="1400" dirty="0">
              <a:latin typeface="A Pompadour Sample" panose="02000000000000000000" pitchFamily="50" charset="0"/>
            </a:endParaRPr>
          </a:p>
        </p:txBody>
      </p:sp>
      <p:sp>
        <p:nvSpPr>
          <p:cNvPr id="44" name="TextBox 43"/>
          <p:cNvSpPr txBox="1"/>
          <p:nvPr/>
        </p:nvSpPr>
        <p:spPr>
          <a:xfrm>
            <a:off x="3006997" y="4547082"/>
            <a:ext cx="4350603" cy="2108269"/>
          </a:xfrm>
          <a:prstGeom prst="rect">
            <a:avLst/>
          </a:prstGeom>
          <a:noFill/>
        </p:spPr>
        <p:txBody>
          <a:bodyPr wrap="square" rtlCol="0">
            <a:spAutoFit/>
          </a:bodyPr>
          <a:lstStyle/>
          <a:p>
            <a:r>
              <a:rPr lang="en-US" sz="1100" i="1" dirty="0"/>
              <a:t>SPS Training and Consultancy Services (July </a:t>
            </a:r>
            <a:r>
              <a:rPr lang="en-US" sz="1100" i="1" dirty="0" smtClean="0"/>
              <a:t>2019-January 2020)</a:t>
            </a:r>
            <a:endParaRPr lang="en-GB" sz="1100" dirty="0"/>
          </a:p>
          <a:p>
            <a:endParaRPr lang="en-GB" sz="1100" dirty="0" smtClean="0"/>
          </a:p>
          <a:p>
            <a:r>
              <a:rPr lang="en-GB" sz="1100" dirty="0" smtClean="0"/>
              <a:t>Carried </a:t>
            </a:r>
            <a:r>
              <a:rPr lang="en-GB" sz="1100" dirty="0"/>
              <a:t>out financial responsibilities such as</a:t>
            </a:r>
            <a:r>
              <a:rPr lang="en-GB" sz="1100" dirty="0" smtClean="0"/>
              <a:t>:</a:t>
            </a:r>
          </a:p>
          <a:p>
            <a:pPr marL="285750" lvl="0" indent="-285750" algn="just">
              <a:buFont typeface="Wingdings" panose="05000000000000000000" pitchFamily="2" charset="2"/>
              <a:buChar char="q"/>
            </a:pPr>
            <a:r>
              <a:rPr lang="en-GB" sz="1100" dirty="0" smtClean="0"/>
              <a:t>Compensation </a:t>
            </a:r>
            <a:r>
              <a:rPr lang="en-GB" sz="1100" dirty="0"/>
              <a:t>and Benefits (Payroll)</a:t>
            </a:r>
          </a:p>
          <a:p>
            <a:pPr marL="285750" lvl="0" indent="-285750" algn="just">
              <a:buFont typeface="Wingdings" panose="05000000000000000000" pitchFamily="2" charset="2"/>
              <a:buChar char="q"/>
            </a:pPr>
            <a:r>
              <a:rPr lang="en-GB" sz="1100" dirty="0"/>
              <a:t>Disbursement of cash and cash advances</a:t>
            </a:r>
          </a:p>
          <a:p>
            <a:pPr marL="285750" lvl="0" indent="-285750" algn="just">
              <a:buFont typeface="Wingdings" panose="05000000000000000000" pitchFamily="2" charset="2"/>
              <a:buChar char="q"/>
            </a:pPr>
            <a:r>
              <a:rPr lang="en-GB" sz="1100" dirty="0"/>
              <a:t>Liquidation reports and cash remittances</a:t>
            </a:r>
          </a:p>
          <a:p>
            <a:pPr marL="285750" lvl="0" indent="-285750" algn="just">
              <a:buFont typeface="Wingdings" panose="05000000000000000000" pitchFamily="2" charset="2"/>
              <a:buChar char="q"/>
            </a:pPr>
            <a:r>
              <a:rPr lang="en-GB" sz="1100" dirty="0"/>
              <a:t>Maintains/monitors cash balances</a:t>
            </a:r>
          </a:p>
          <a:p>
            <a:pPr marL="285750" lvl="0" indent="-285750" algn="just">
              <a:buFont typeface="Wingdings" panose="05000000000000000000" pitchFamily="2" charset="2"/>
              <a:buChar char="q"/>
            </a:pPr>
            <a:r>
              <a:rPr lang="en-GB" sz="1100" dirty="0"/>
              <a:t>Releases payment to various operations service providers</a:t>
            </a:r>
          </a:p>
          <a:p>
            <a:pPr marL="285750" lvl="0" indent="-285750" algn="just">
              <a:buFont typeface="Wingdings" panose="05000000000000000000" pitchFamily="2" charset="2"/>
              <a:buChar char="q"/>
            </a:pPr>
            <a:r>
              <a:rPr lang="en-GB" sz="1100" dirty="0"/>
              <a:t>Prepares reports and database as needed</a:t>
            </a:r>
          </a:p>
          <a:p>
            <a:r>
              <a:rPr lang="en-US" dirty="0"/>
              <a:t> </a:t>
            </a:r>
            <a:endParaRPr lang="en-GB" dirty="0"/>
          </a:p>
          <a:p>
            <a:pPr lvl="0"/>
            <a:endParaRPr lang="en-GB" sz="1400" dirty="0"/>
          </a:p>
        </p:txBody>
      </p:sp>
      <p:sp>
        <p:nvSpPr>
          <p:cNvPr id="45" name="TextBox 44"/>
          <p:cNvSpPr txBox="1"/>
          <p:nvPr/>
        </p:nvSpPr>
        <p:spPr>
          <a:xfrm>
            <a:off x="2968102" y="4342195"/>
            <a:ext cx="2260696" cy="276999"/>
          </a:xfrm>
          <a:prstGeom prst="rect">
            <a:avLst/>
          </a:prstGeom>
          <a:noFill/>
        </p:spPr>
        <p:txBody>
          <a:bodyPr wrap="square" rtlCol="0">
            <a:spAutoFit/>
          </a:bodyPr>
          <a:lstStyle/>
          <a:p>
            <a:r>
              <a:rPr lang="en-GB" sz="1200" b="1" u="sng" dirty="0" smtClean="0"/>
              <a:t>Payroll Specialist</a:t>
            </a:r>
          </a:p>
        </p:txBody>
      </p:sp>
      <p:sp>
        <p:nvSpPr>
          <p:cNvPr id="46" name="TextBox 45"/>
          <p:cNvSpPr txBox="1"/>
          <p:nvPr/>
        </p:nvSpPr>
        <p:spPr>
          <a:xfrm>
            <a:off x="3066937" y="6275228"/>
            <a:ext cx="2260696" cy="276999"/>
          </a:xfrm>
          <a:prstGeom prst="rect">
            <a:avLst/>
          </a:prstGeom>
          <a:noFill/>
        </p:spPr>
        <p:txBody>
          <a:bodyPr wrap="square" rtlCol="0">
            <a:spAutoFit/>
          </a:bodyPr>
          <a:lstStyle/>
          <a:p>
            <a:r>
              <a:rPr lang="en-GB" sz="1200" b="1" u="sng" dirty="0" smtClean="0"/>
              <a:t>General Accountant</a:t>
            </a:r>
            <a:endParaRPr lang="en-GB" sz="1200" b="1" u="sng" dirty="0" smtClean="0"/>
          </a:p>
        </p:txBody>
      </p:sp>
      <p:sp>
        <p:nvSpPr>
          <p:cNvPr id="47" name="TextBox 46"/>
          <p:cNvSpPr txBox="1"/>
          <p:nvPr/>
        </p:nvSpPr>
        <p:spPr>
          <a:xfrm>
            <a:off x="2937887" y="6560016"/>
            <a:ext cx="4350603" cy="2108269"/>
          </a:xfrm>
          <a:prstGeom prst="rect">
            <a:avLst/>
          </a:prstGeom>
          <a:noFill/>
        </p:spPr>
        <p:txBody>
          <a:bodyPr wrap="square" rtlCol="0">
            <a:spAutoFit/>
          </a:bodyPr>
          <a:lstStyle/>
          <a:p>
            <a:r>
              <a:rPr lang="en-US" sz="1100" i="1" dirty="0"/>
              <a:t>SPS Training and Consultancy Services </a:t>
            </a:r>
            <a:r>
              <a:rPr lang="en-US" sz="1100" i="1" dirty="0" smtClean="0"/>
              <a:t>(January 2020-September 2020)</a:t>
            </a:r>
            <a:endParaRPr lang="en-GB" sz="1100" dirty="0"/>
          </a:p>
          <a:p>
            <a:endParaRPr lang="en-GB" sz="1100" dirty="0" smtClean="0"/>
          </a:p>
          <a:p>
            <a:r>
              <a:rPr lang="en-GB" sz="1100" dirty="0" smtClean="0"/>
              <a:t>Carried </a:t>
            </a:r>
            <a:r>
              <a:rPr lang="en-GB" sz="1100" dirty="0"/>
              <a:t>out financial responsibilities such as:</a:t>
            </a:r>
          </a:p>
          <a:p>
            <a:pPr marL="285750" lvl="0" indent="-285750">
              <a:buFont typeface="Wingdings" panose="05000000000000000000" pitchFamily="2" charset="2"/>
              <a:buChar char="q"/>
            </a:pPr>
            <a:r>
              <a:rPr lang="en-GB" sz="1100" dirty="0"/>
              <a:t>Compensation and Benefits (</a:t>
            </a:r>
            <a:r>
              <a:rPr lang="en-GB" sz="1100" i="1" dirty="0"/>
              <a:t>SSS, HDMF, PHIC</a:t>
            </a:r>
            <a:r>
              <a:rPr lang="en-GB" sz="1100" dirty="0"/>
              <a:t>)</a:t>
            </a:r>
          </a:p>
          <a:p>
            <a:pPr marL="285750" lvl="0" indent="-285750">
              <a:buFont typeface="Wingdings" panose="05000000000000000000" pitchFamily="2" charset="2"/>
              <a:buChar char="q"/>
            </a:pPr>
            <a:r>
              <a:rPr lang="en-GB" sz="1100" dirty="0"/>
              <a:t>Prepare and enter monthly journal entries using QuickBooks system.</a:t>
            </a:r>
          </a:p>
          <a:p>
            <a:pPr marL="285750" lvl="0" indent="-285750">
              <a:buFont typeface="Wingdings" panose="05000000000000000000" pitchFamily="2" charset="2"/>
              <a:buChar char="q"/>
            </a:pPr>
            <a:r>
              <a:rPr lang="en-GB" sz="1100" dirty="0"/>
              <a:t>Analyse, prepare and record transaction and reports submitted to BIR and financial institution.</a:t>
            </a:r>
          </a:p>
          <a:p>
            <a:pPr marL="285750" lvl="0" indent="-285750">
              <a:buFont typeface="Wingdings" panose="05000000000000000000" pitchFamily="2" charset="2"/>
              <a:buChar char="q"/>
            </a:pPr>
            <a:r>
              <a:rPr lang="en-GB" sz="1100" dirty="0"/>
              <a:t>Prepares summary of payments of taxes remitted on a monthly basis. </a:t>
            </a:r>
          </a:p>
          <a:p>
            <a:r>
              <a:rPr lang="en-US" dirty="0"/>
              <a:t> </a:t>
            </a:r>
            <a:endParaRPr lang="en-GB" dirty="0"/>
          </a:p>
          <a:p>
            <a:pPr lvl="0"/>
            <a:endParaRPr lang="en-GB" sz="1400" dirty="0"/>
          </a:p>
        </p:txBody>
      </p:sp>
      <p:cxnSp>
        <p:nvCxnSpPr>
          <p:cNvPr id="48" name="Straight Connector 47"/>
          <p:cNvCxnSpPr/>
          <p:nvPr/>
        </p:nvCxnSpPr>
        <p:spPr>
          <a:xfrm>
            <a:off x="200231" y="4228348"/>
            <a:ext cx="2340000" cy="0"/>
          </a:xfrm>
          <a:prstGeom prst="line">
            <a:avLst/>
          </a:prstGeom>
          <a:ln w="12700"/>
        </p:spPr>
        <p:style>
          <a:lnRef idx="1">
            <a:schemeClr val="dk1"/>
          </a:lnRef>
          <a:fillRef idx="0">
            <a:schemeClr val="dk1"/>
          </a:fillRef>
          <a:effectRef idx="0">
            <a:schemeClr val="dk1"/>
          </a:effectRef>
          <a:fontRef idx="minor">
            <a:schemeClr val="tx1"/>
          </a:fontRef>
        </p:style>
      </p:cxnSp>
      <p:sp>
        <p:nvSpPr>
          <p:cNvPr id="49" name="TextBox 48"/>
          <p:cNvSpPr txBox="1"/>
          <p:nvPr/>
        </p:nvSpPr>
        <p:spPr>
          <a:xfrm>
            <a:off x="193950" y="3843565"/>
            <a:ext cx="1638269" cy="369332"/>
          </a:xfrm>
          <a:prstGeom prst="rect">
            <a:avLst/>
          </a:prstGeom>
          <a:noFill/>
        </p:spPr>
        <p:txBody>
          <a:bodyPr wrap="square" rtlCol="0">
            <a:spAutoFit/>
          </a:bodyPr>
          <a:lstStyle/>
          <a:p>
            <a:r>
              <a:rPr lang="en-GB" dirty="0" smtClean="0">
                <a:latin typeface="A Pompadour Sample" panose="02000000000000000000" pitchFamily="50" charset="0"/>
              </a:rPr>
              <a:t>SKILLS</a:t>
            </a:r>
            <a:endParaRPr lang="en-GB" dirty="0">
              <a:latin typeface="A Pompadour Sample" panose="02000000000000000000" pitchFamily="50" charset="0"/>
            </a:endParaRPr>
          </a:p>
        </p:txBody>
      </p:sp>
      <p:sp>
        <p:nvSpPr>
          <p:cNvPr id="50" name="TextBox 49"/>
          <p:cNvSpPr txBox="1"/>
          <p:nvPr/>
        </p:nvSpPr>
        <p:spPr>
          <a:xfrm>
            <a:off x="149430" y="4311718"/>
            <a:ext cx="2298946" cy="2031325"/>
          </a:xfrm>
          <a:prstGeom prst="rect">
            <a:avLst/>
          </a:prstGeom>
          <a:noFill/>
        </p:spPr>
        <p:txBody>
          <a:bodyPr wrap="square" rtlCol="0">
            <a:spAutoFit/>
          </a:bodyPr>
          <a:lstStyle/>
          <a:p>
            <a:pPr marL="285750" lvl="0" indent="-285750">
              <a:buFont typeface="Wingdings" panose="05000000000000000000" pitchFamily="2" charset="2"/>
              <a:buChar char="q"/>
            </a:pPr>
            <a:r>
              <a:rPr lang="en-US" sz="1400" dirty="0"/>
              <a:t>MS Office Proficient</a:t>
            </a:r>
            <a:endParaRPr lang="en-GB" sz="1400" dirty="0"/>
          </a:p>
          <a:p>
            <a:pPr marL="285750" lvl="0" indent="-285750">
              <a:buFont typeface="Wingdings" panose="05000000000000000000" pitchFamily="2" charset="2"/>
              <a:buChar char="q"/>
            </a:pPr>
            <a:r>
              <a:rPr lang="en-US" sz="1400" dirty="0"/>
              <a:t>QuickBooks </a:t>
            </a:r>
            <a:endParaRPr lang="en-GB" sz="1400" dirty="0"/>
          </a:p>
          <a:p>
            <a:pPr marL="285750" lvl="0" indent="-285750">
              <a:buFont typeface="Wingdings" panose="05000000000000000000" pitchFamily="2" charset="2"/>
              <a:buChar char="q"/>
            </a:pPr>
            <a:r>
              <a:rPr lang="en-US" sz="1400" dirty="0"/>
              <a:t>Data Entry Skills</a:t>
            </a:r>
            <a:endParaRPr lang="en-GB" sz="1400" dirty="0"/>
          </a:p>
          <a:p>
            <a:pPr marL="285750" lvl="0" indent="-285750">
              <a:buFont typeface="Wingdings" panose="05000000000000000000" pitchFamily="2" charset="2"/>
              <a:buChar char="q"/>
            </a:pPr>
            <a:r>
              <a:rPr lang="en-US" sz="1400" dirty="0"/>
              <a:t>Work Ethic</a:t>
            </a:r>
            <a:endParaRPr lang="en-GB" sz="1400" dirty="0"/>
          </a:p>
          <a:p>
            <a:pPr marL="285750" lvl="0" indent="-285750">
              <a:buFont typeface="Wingdings" panose="05000000000000000000" pitchFamily="2" charset="2"/>
              <a:buChar char="q"/>
            </a:pPr>
            <a:r>
              <a:rPr lang="en-US" sz="1400" dirty="0"/>
              <a:t>Leadership</a:t>
            </a:r>
            <a:endParaRPr lang="en-GB" sz="1400" dirty="0"/>
          </a:p>
          <a:p>
            <a:pPr marL="285750" lvl="0" indent="-285750">
              <a:buFont typeface="Wingdings" panose="05000000000000000000" pitchFamily="2" charset="2"/>
              <a:buChar char="q"/>
            </a:pPr>
            <a:r>
              <a:rPr lang="en-US" sz="1400" dirty="0"/>
              <a:t>Time Management</a:t>
            </a:r>
            <a:endParaRPr lang="en-GB" sz="1400" dirty="0"/>
          </a:p>
          <a:p>
            <a:pPr marL="285750" lvl="0" indent="-285750">
              <a:buFont typeface="Wingdings" panose="05000000000000000000" pitchFamily="2" charset="2"/>
              <a:buChar char="q"/>
            </a:pPr>
            <a:r>
              <a:rPr lang="en-US" sz="1400" dirty="0"/>
              <a:t>Payroll</a:t>
            </a:r>
            <a:endParaRPr lang="en-GB" sz="1400" dirty="0"/>
          </a:p>
          <a:p>
            <a:pPr marL="285750" lvl="0" indent="-285750">
              <a:buFont typeface="Wingdings" panose="05000000000000000000" pitchFamily="2" charset="2"/>
              <a:buChar char="q"/>
            </a:pPr>
            <a:r>
              <a:rPr lang="en-US" sz="1400" dirty="0"/>
              <a:t>Handling Pressure</a:t>
            </a:r>
            <a:endParaRPr lang="en-GB" sz="1400" dirty="0"/>
          </a:p>
          <a:p>
            <a:pPr lvl="0"/>
            <a:endParaRPr lang="en-GB" sz="1400" dirty="0"/>
          </a:p>
        </p:txBody>
      </p:sp>
      <p:sp>
        <p:nvSpPr>
          <p:cNvPr id="51" name="TextBox 50"/>
          <p:cNvSpPr txBox="1"/>
          <p:nvPr/>
        </p:nvSpPr>
        <p:spPr>
          <a:xfrm>
            <a:off x="184250" y="6230687"/>
            <a:ext cx="3647086" cy="369332"/>
          </a:xfrm>
          <a:prstGeom prst="rect">
            <a:avLst/>
          </a:prstGeom>
          <a:noFill/>
        </p:spPr>
        <p:txBody>
          <a:bodyPr wrap="square" rtlCol="0">
            <a:spAutoFit/>
          </a:bodyPr>
          <a:lstStyle/>
          <a:p>
            <a:r>
              <a:rPr lang="en-GB" dirty="0" smtClean="0">
                <a:latin typeface="A Pompadour Sample" panose="02000000000000000000" pitchFamily="50" charset="0"/>
              </a:rPr>
              <a:t>TRAININGS &amp; SEMINARS</a:t>
            </a:r>
            <a:endParaRPr lang="en-GB" dirty="0">
              <a:latin typeface="A Pompadour Sample" panose="02000000000000000000" pitchFamily="50" charset="0"/>
            </a:endParaRPr>
          </a:p>
        </p:txBody>
      </p:sp>
      <p:cxnSp>
        <p:nvCxnSpPr>
          <p:cNvPr id="52" name="Straight Connector 51"/>
          <p:cNvCxnSpPr/>
          <p:nvPr/>
        </p:nvCxnSpPr>
        <p:spPr>
          <a:xfrm>
            <a:off x="210013" y="6628223"/>
            <a:ext cx="2340000" cy="0"/>
          </a:xfrm>
          <a:prstGeom prst="line">
            <a:avLst/>
          </a:prstGeom>
          <a:ln w="12700"/>
        </p:spPr>
        <p:style>
          <a:lnRef idx="1">
            <a:schemeClr val="dk1"/>
          </a:lnRef>
          <a:fillRef idx="0">
            <a:schemeClr val="dk1"/>
          </a:fillRef>
          <a:effectRef idx="0">
            <a:schemeClr val="dk1"/>
          </a:effectRef>
          <a:fontRef idx="minor">
            <a:schemeClr val="tx1"/>
          </a:fontRef>
        </p:style>
      </p:cxnSp>
      <p:sp>
        <p:nvSpPr>
          <p:cNvPr id="53" name="TextBox 52"/>
          <p:cNvSpPr txBox="1"/>
          <p:nvPr/>
        </p:nvSpPr>
        <p:spPr>
          <a:xfrm>
            <a:off x="150482" y="6724469"/>
            <a:ext cx="2866671" cy="954107"/>
          </a:xfrm>
          <a:prstGeom prst="rect">
            <a:avLst/>
          </a:prstGeom>
          <a:noFill/>
        </p:spPr>
        <p:txBody>
          <a:bodyPr wrap="square" rtlCol="0">
            <a:spAutoFit/>
          </a:bodyPr>
          <a:lstStyle/>
          <a:p>
            <a:pPr marL="285750" indent="-285750">
              <a:buFont typeface="Wingdings" panose="05000000000000000000" pitchFamily="2" charset="2"/>
              <a:buChar char="q"/>
            </a:pPr>
            <a:r>
              <a:rPr lang="en-GB" sz="1400" dirty="0"/>
              <a:t>Strategic Management Accounting</a:t>
            </a:r>
          </a:p>
          <a:p>
            <a:pPr marL="285750" indent="-285750">
              <a:buFont typeface="Wingdings" panose="05000000000000000000" pitchFamily="2" charset="2"/>
              <a:buChar char="q"/>
            </a:pPr>
            <a:r>
              <a:rPr lang="en-GB" sz="1400" dirty="0" smtClean="0"/>
              <a:t>BLECPA </a:t>
            </a:r>
            <a:r>
              <a:rPr lang="en-GB" sz="1400" dirty="0"/>
              <a:t>Additional Taxation </a:t>
            </a:r>
            <a:r>
              <a:rPr lang="en-GB" sz="1400" dirty="0" smtClean="0"/>
              <a:t>Topic</a:t>
            </a:r>
          </a:p>
          <a:p>
            <a:pPr marL="285750" indent="-285750">
              <a:buFont typeface="Wingdings" panose="05000000000000000000" pitchFamily="2" charset="2"/>
              <a:buChar char="q"/>
            </a:pPr>
            <a:r>
              <a:rPr lang="en-GB" sz="1400" dirty="0"/>
              <a:t>Internal Control and FS </a:t>
            </a:r>
            <a:r>
              <a:rPr lang="en-GB" sz="1400" dirty="0" smtClean="0"/>
              <a:t>Analysis</a:t>
            </a:r>
          </a:p>
        </p:txBody>
      </p:sp>
      <p:sp>
        <p:nvSpPr>
          <p:cNvPr id="54" name="TextBox 53"/>
          <p:cNvSpPr txBox="1"/>
          <p:nvPr/>
        </p:nvSpPr>
        <p:spPr>
          <a:xfrm>
            <a:off x="149430" y="7769004"/>
            <a:ext cx="3647086" cy="369332"/>
          </a:xfrm>
          <a:prstGeom prst="rect">
            <a:avLst/>
          </a:prstGeom>
          <a:noFill/>
        </p:spPr>
        <p:txBody>
          <a:bodyPr wrap="square" rtlCol="0">
            <a:spAutoFit/>
          </a:bodyPr>
          <a:lstStyle/>
          <a:p>
            <a:r>
              <a:rPr lang="en-GB" dirty="0" smtClean="0">
                <a:latin typeface="A Pompadour Sample" panose="02000000000000000000" pitchFamily="50" charset="0"/>
              </a:rPr>
              <a:t>REFERENCES</a:t>
            </a:r>
            <a:endParaRPr lang="en-GB" dirty="0">
              <a:latin typeface="A Pompadour Sample" panose="02000000000000000000" pitchFamily="50" charset="0"/>
            </a:endParaRPr>
          </a:p>
        </p:txBody>
      </p:sp>
      <p:cxnSp>
        <p:nvCxnSpPr>
          <p:cNvPr id="55" name="Straight Connector 54"/>
          <p:cNvCxnSpPr/>
          <p:nvPr/>
        </p:nvCxnSpPr>
        <p:spPr>
          <a:xfrm>
            <a:off x="210013" y="8165614"/>
            <a:ext cx="2340000" cy="0"/>
          </a:xfrm>
          <a:prstGeom prst="line">
            <a:avLst/>
          </a:prstGeom>
          <a:ln w="12700"/>
        </p:spPr>
        <p:style>
          <a:lnRef idx="1">
            <a:schemeClr val="dk1"/>
          </a:lnRef>
          <a:fillRef idx="0">
            <a:schemeClr val="dk1"/>
          </a:fillRef>
          <a:effectRef idx="0">
            <a:schemeClr val="dk1"/>
          </a:effectRef>
          <a:fontRef idx="minor">
            <a:schemeClr val="tx1"/>
          </a:fontRef>
        </p:style>
      </p:cxnSp>
      <p:sp>
        <p:nvSpPr>
          <p:cNvPr id="56" name="TextBox 55"/>
          <p:cNvSpPr txBox="1"/>
          <p:nvPr/>
        </p:nvSpPr>
        <p:spPr>
          <a:xfrm>
            <a:off x="109994" y="8350230"/>
            <a:ext cx="2298946" cy="307777"/>
          </a:xfrm>
          <a:prstGeom prst="rect">
            <a:avLst/>
          </a:prstGeom>
          <a:noFill/>
        </p:spPr>
        <p:txBody>
          <a:bodyPr wrap="square" rtlCol="0">
            <a:spAutoFit/>
          </a:bodyPr>
          <a:lstStyle/>
          <a:p>
            <a:pPr lvl="0"/>
            <a:r>
              <a:rPr lang="en-US" sz="1400" b="1" dirty="0" err="1"/>
              <a:t>Ireneo</a:t>
            </a:r>
            <a:r>
              <a:rPr lang="en-US" sz="1400" b="1" dirty="0"/>
              <a:t> O. Cortez Jr.</a:t>
            </a:r>
            <a:endParaRPr lang="en-GB" sz="1400" b="1" dirty="0"/>
          </a:p>
        </p:txBody>
      </p:sp>
      <p:sp>
        <p:nvSpPr>
          <p:cNvPr id="57" name="TextBox 56"/>
          <p:cNvSpPr txBox="1"/>
          <p:nvPr/>
        </p:nvSpPr>
        <p:spPr>
          <a:xfrm>
            <a:off x="93292" y="8617184"/>
            <a:ext cx="2917507" cy="307777"/>
          </a:xfrm>
          <a:prstGeom prst="rect">
            <a:avLst/>
          </a:prstGeom>
          <a:noFill/>
        </p:spPr>
        <p:txBody>
          <a:bodyPr wrap="square" rtlCol="0">
            <a:spAutoFit/>
          </a:bodyPr>
          <a:lstStyle/>
          <a:p>
            <a:r>
              <a:rPr lang="en-US" sz="1400" dirty="0"/>
              <a:t> Sr. Relationships Manager-Mindanao </a:t>
            </a:r>
            <a:endParaRPr lang="en-GB" sz="1400" dirty="0"/>
          </a:p>
        </p:txBody>
      </p:sp>
      <p:sp>
        <p:nvSpPr>
          <p:cNvPr id="58" name="TextBox 57"/>
          <p:cNvSpPr txBox="1"/>
          <p:nvPr/>
        </p:nvSpPr>
        <p:spPr>
          <a:xfrm>
            <a:off x="115610" y="8879699"/>
            <a:ext cx="2917507" cy="307777"/>
          </a:xfrm>
          <a:prstGeom prst="rect">
            <a:avLst/>
          </a:prstGeom>
          <a:noFill/>
        </p:spPr>
        <p:txBody>
          <a:bodyPr wrap="square" rtlCol="0">
            <a:spAutoFit/>
          </a:bodyPr>
          <a:lstStyle/>
          <a:p>
            <a:r>
              <a:rPr lang="en-US" sz="1400" dirty="0" err="1"/>
              <a:t>Metrobank</a:t>
            </a:r>
            <a:r>
              <a:rPr lang="en-US" sz="1400" dirty="0"/>
              <a:t> Card Corp.</a:t>
            </a:r>
            <a:endParaRPr lang="en-GB" sz="1400" dirty="0"/>
          </a:p>
        </p:txBody>
      </p:sp>
      <p:sp>
        <p:nvSpPr>
          <p:cNvPr id="59" name="TextBox 58"/>
          <p:cNvSpPr txBox="1"/>
          <p:nvPr/>
        </p:nvSpPr>
        <p:spPr>
          <a:xfrm>
            <a:off x="106223" y="9153432"/>
            <a:ext cx="2298946" cy="307777"/>
          </a:xfrm>
          <a:prstGeom prst="rect">
            <a:avLst/>
          </a:prstGeom>
          <a:noFill/>
        </p:spPr>
        <p:txBody>
          <a:bodyPr wrap="square" rtlCol="0">
            <a:spAutoFit/>
          </a:bodyPr>
          <a:lstStyle/>
          <a:p>
            <a:pPr lvl="0"/>
            <a:r>
              <a:rPr lang="en-GB" sz="1400" b="1" dirty="0" smtClean="0"/>
              <a:t>Terry Ann P. Ong</a:t>
            </a:r>
            <a:endParaRPr lang="en-GB" sz="1400" b="1" dirty="0"/>
          </a:p>
        </p:txBody>
      </p:sp>
      <p:sp>
        <p:nvSpPr>
          <p:cNvPr id="60" name="TextBox 59"/>
          <p:cNvSpPr txBox="1"/>
          <p:nvPr/>
        </p:nvSpPr>
        <p:spPr>
          <a:xfrm>
            <a:off x="71955" y="9415947"/>
            <a:ext cx="2917507" cy="307777"/>
          </a:xfrm>
          <a:prstGeom prst="rect">
            <a:avLst/>
          </a:prstGeom>
          <a:noFill/>
        </p:spPr>
        <p:txBody>
          <a:bodyPr wrap="square" rtlCol="0">
            <a:spAutoFit/>
          </a:bodyPr>
          <a:lstStyle/>
          <a:p>
            <a:r>
              <a:rPr lang="en-GB" sz="1400" dirty="0" smtClean="0"/>
              <a:t>Operation &amp; Finance Head</a:t>
            </a:r>
            <a:endParaRPr lang="en-GB" sz="1400" dirty="0"/>
          </a:p>
        </p:txBody>
      </p:sp>
      <p:sp>
        <p:nvSpPr>
          <p:cNvPr id="61" name="TextBox 60"/>
          <p:cNvSpPr txBox="1"/>
          <p:nvPr/>
        </p:nvSpPr>
        <p:spPr>
          <a:xfrm>
            <a:off x="89490" y="9703931"/>
            <a:ext cx="2917507" cy="307777"/>
          </a:xfrm>
          <a:prstGeom prst="rect">
            <a:avLst/>
          </a:prstGeom>
          <a:noFill/>
        </p:spPr>
        <p:txBody>
          <a:bodyPr wrap="square" rtlCol="0">
            <a:spAutoFit/>
          </a:bodyPr>
          <a:lstStyle/>
          <a:p>
            <a:r>
              <a:rPr lang="en-GB" sz="1400" dirty="0" smtClean="0"/>
              <a:t>Sunrise Properties Corporation</a:t>
            </a:r>
            <a:endParaRPr lang="en-GB" sz="1400" dirty="0"/>
          </a:p>
        </p:txBody>
      </p:sp>
      <p:sp>
        <p:nvSpPr>
          <p:cNvPr id="62" name="TextBox 61"/>
          <p:cNvSpPr txBox="1"/>
          <p:nvPr/>
        </p:nvSpPr>
        <p:spPr>
          <a:xfrm>
            <a:off x="111534" y="9991634"/>
            <a:ext cx="2298946" cy="307777"/>
          </a:xfrm>
          <a:prstGeom prst="rect">
            <a:avLst/>
          </a:prstGeom>
          <a:noFill/>
        </p:spPr>
        <p:txBody>
          <a:bodyPr wrap="square" rtlCol="0">
            <a:spAutoFit/>
          </a:bodyPr>
          <a:lstStyle/>
          <a:p>
            <a:pPr lvl="0"/>
            <a:r>
              <a:rPr lang="en-US" sz="1400" b="1" dirty="0" err="1"/>
              <a:t>Ritchell</a:t>
            </a:r>
            <a:r>
              <a:rPr lang="en-US" sz="1400" b="1" dirty="0"/>
              <a:t> Cunanan</a:t>
            </a:r>
            <a:endParaRPr lang="en-GB" sz="1400" b="1" dirty="0"/>
          </a:p>
        </p:txBody>
      </p:sp>
      <p:sp>
        <p:nvSpPr>
          <p:cNvPr id="63" name="TextBox 62"/>
          <p:cNvSpPr txBox="1"/>
          <p:nvPr/>
        </p:nvSpPr>
        <p:spPr>
          <a:xfrm>
            <a:off x="99646" y="10309338"/>
            <a:ext cx="2917507" cy="307777"/>
          </a:xfrm>
          <a:prstGeom prst="rect">
            <a:avLst/>
          </a:prstGeom>
          <a:noFill/>
        </p:spPr>
        <p:txBody>
          <a:bodyPr wrap="square" rtlCol="0">
            <a:spAutoFit/>
          </a:bodyPr>
          <a:lstStyle/>
          <a:p>
            <a:r>
              <a:rPr lang="en-GB" sz="1400" dirty="0" smtClean="0"/>
              <a:t>Project Manager</a:t>
            </a:r>
            <a:endParaRPr lang="en-GB" sz="1400" dirty="0"/>
          </a:p>
        </p:txBody>
      </p:sp>
      <p:sp>
        <p:nvSpPr>
          <p:cNvPr id="64" name="TextBox 63"/>
          <p:cNvSpPr txBox="1"/>
          <p:nvPr/>
        </p:nvSpPr>
        <p:spPr>
          <a:xfrm>
            <a:off x="71955" y="10626676"/>
            <a:ext cx="2917507" cy="523220"/>
          </a:xfrm>
          <a:prstGeom prst="rect">
            <a:avLst/>
          </a:prstGeom>
          <a:noFill/>
        </p:spPr>
        <p:txBody>
          <a:bodyPr wrap="square" rtlCol="0">
            <a:spAutoFit/>
          </a:bodyPr>
          <a:lstStyle/>
          <a:p>
            <a:r>
              <a:rPr lang="en-US" sz="1400" dirty="0"/>
              <a:t>Development Academy of the Philippines</a:t>
            </a:r>
            <a:endParaRPr lang="en-GB" sz="1400" dirty="0"/>
          </a:p>
        </p:txBody>
      </p:sp>
      <p:sp>
        <p:nvSpPr>
          <p:cNvPr id="65" name="TextBox 64"/>
          <p:cNvSpPr txBox="1"/>
          <p:nvPr/>
        </p:nvSpPr>
        <p:spPr>
          <a:xfrm>
            <a:off x="3044672" y="8107665"/>
            <a:ext cx="2260696" cy="276999"/>
          </a:xfrm>
          <a:prstGeom prst="rect">
            <a:avLst/>
          </a:prstGeom>
          <a:noFill/>
        </p:spPr>
        <p:txBody>
          <a:bodyPr wrap="square" rtlCol="0">
            <a:spAutoFit/>
          </a:bodyPr>
          <a:lstStyle/>
          <a:p>
            <a:r>
              <a:rPr lang="en-GB" sz="1200" b="1" u="sng" dirty="0" smtClean="0"/>
              <a:t>Process Analyst</a:t>
            </a:r>
            <a:endParaRPr lang="en-GB" sz="1200" b="1" u="sng" dirty="0" smtClean="0"/>
          </a:p>
        </p:txBody>
      </p:sp>
      <p:sp>
        <p:nvSpPr>
          <p:cNvPr id="66" name="TextBox 65"/>
          <p:cNvSpPr txBox="1"/>
          <p:nvPr/>
        </p:nvSpPr>
        <p:spPr>
          <a:xfrm>
            <a:off x="2972442" y="8383497"/>
            <a:ext cx="4350603" cy="3993401"/>
          </a:xfrm>
          <a:prstGeom prst="rect">
            <a:avLst/>
          </a:prstGeom>
          <a:noFill/>
        </p:spPr>
        <p:txBody>
          <a:bodyPr wrap="square" rtlCol="0">
            <a:spAutoFit/>
          </a:bodyPr>
          <a:lstStyle/>
          <a:p>
            <a:r>
              <a:rPr lang="en-US" sz="1100" i="1" dirty="0" err="1" smtClean="0"/>
              <a:t>Incenter</a:t>
            </a:r>
            <a:r>
              <a:rPr lang="en-US" sz="1100" i="1" dirty="0" smtClean="0"/>
              <a:t> Solutions (September 2020 - Present)</a:t>
            </a:r>
            <a:endParaRPr lang="en-GB" sz="1100" dirty="0"/>
          </a:p>
          <a:p>
            <a:endParaRPr lang="en-GB" sz="1100" dirty="0" smtClean="0"/>
          </a:p>
          <a:p>
            <a:pPr marL="171450" lvl="0" indent="-171450">
              <a:buFont typeface="Wingdings" panose="05000000000000000000" pitchFamily="2" charset="2"/>
              <a:buChar char="q"/>
            </a:pPr>
            <a:r>
              <a:rPr lang="en-GB" sz="1050" dirty="0"/>
              <a:t>Manage the pipeline report for new loan submissions</a:t>
            </a:r>
            <a:r>
              <a:rPr lang="en-GB" sz="1050" dirty="0" smtClean="0"/>
              <a:t>;</a:t>
            </a:r>
            <a:endParaRPr lang="en-GB" sz="1050" dirty="0"/>
          </a:p>
          <a:p>
            <a:pPr marL="171450" lvl="0" indent="-171450">
              <a:buFont typeface="Wingdings" panose="05000000000000000000" pitchFamily="2" charset="2"/>
              <a:buChar char="q"/>
            </a:pPr>
            <a:r>
              <a:rPr lang="en-GB" sz="1050" dirty="0"/>
              <a:t>Review the completeness of the submission package and input all required fields in an accurate and timely manner</a:t>
            </a:r>
            <a:r>
              <a:rPr lang="en-GB" sz="1050" dirty="0" smtClean="0"/>
              <a:t>;</a:t>
            </a:r>
            <a:endParaRPr lang="en-GB" sz="1050" dirty="0"/>
          </a:p>
          <a:p>
            <a:pPr marL="171450" lvl="0" indent="-171450">
              <a:buFont typeface="Wingdings" panose="05000000000000000000" pitchFamily="2" charset="2"/>
              <a:buChar char="q"/>
            </a:pPr>
            <a:r>
              <a:rPr lang="en-GB" sz="1050" dirty="0"/>
              <a:t>Upload and index loan documents by ensuring that all documents were properly filled-out and were correctly categorized</a:t>
            </a:r>
            <a:r>
              <a:rPr lang="en-GB" sz="1050" dirty="0" smtClean="0"/>
              <a:t>;</a:t>
            </a:r>
            <a:endParaRPr lang="en-GB" sz="1050" dirty="0"/>
          </a:p>
          <a:p>
            <a:pPr marL="171450" lvl="0" indent="-171450">
              <a:buFont typeface="Wingdings" panose="05000000000000000000" pitchFamily="2" charset="2"/>
              <a:buChar char="q"/>
            </a:pPr>
            <a:r>
              <a:rPr lang="en-GB" sz="1050" dirty="0"/>
              <a:t>Follow-up required information and/or documentation needed for loan processing</a:t>
            </a:r>
            <a:r>
              <a:rPr lang="en-GB" sz="1050" dirty="0" smtClean="0"/>
              <a:t>;</a:t>
            </a:r>
            <a:r>
              <a:rPr lang="en-GB" sz="1050" dirty="0"/>
              <a:t>  </a:t>
            </a:r>
          </a:p>
          <a:p>
            <a:pPr marL="171450" lvl="0" indent="-171450">
              <a:buFont typeface="Wingdings" panose="05000000000000000000" pitchFamily="2" charset="2"/>
              <a:buChar char="q"/>
            </a:pPr>
            <a:r>
              <a:rPr lang="en-GB" sz="1050" dirty="0"/>
              <a:t>Complete required disclosures and generate and mail all disclosure packages to the loan applicant within the designated timeframes</a:t>
            </a:r>
            <a:r>
              <a:rPr lang="en-GB" sz="1050" dirty="0" smtClean="0"/>
              <a:t>;</a:t>
            </a:r>
            <a:endParaRPr lang="en-GB" sz="1050" dirty="0"/>
          </a:p>
          <a:p>
            <a:pPr marL="171450" lvl="0" indent="-171450">
              <a:buFont typeface="Wingdings" panose="05000000000000000000" pitchFamily="2" charset="2"/>
              <a:buChar char="q"/>
            </a:pPr>
            <a:r>
              <a:rPr lang="en-GB" sz="1050" dirty="0"/>
              <a:t>Confirm all needed vendor-generated reports have been ordered and processed, including Credit Report, DU Findings and Appraisal Report and SSN Verification and 4506-T for Underwriting</a:t>
            </a:r>
            <a:r>
              <a:rPr lang="en-GB" sz="1050" dirty="0" smtClean="0"/>
              <a:t>;</a:t>
            </a:r>
            <a:endParaRPr lang="en-GB" sz="1050" dirty="0"/>
          </a:p>
          <a:p>
            <a:pPr marL="171450" lvl="0" indent="-171450">
              <a:buFont typeface="Wingdings" panose="05000000000000000000" pitchFamily="2" charset="2"/>
              <a:buChar char="q"/>
            </a:pPr>
            <a:r>
              <a:rPr lang="en-GB" sz="1050" dirty="0"/>
              <a:t>Ensure that all closing conditions were reviewed and properly categorized prior to underwriting submission; </a:t>
            </a:r>
            <a:r>
              <a:rPr lang="en-GB" sz="1050" dirty="0" smtClean="0"/>
              <a:t>and</a:t>
            </a:r>
            <a:endParaRPr lang="en-GB" sz="1050" dirty="0"/>
          </a:p>
          <a:p>
            <a:pPr marL="171450" lvl="0" indent="-171450">
              <a:buFont typeface="Wingdings" panose="05000000000000000000" pitchFamily="2" charset="2"/>
              <a:buChar char="q"/>
            </a:pPr>
            <a:r>
              <a:rPr lang="en-GB" sz="1050" dirty="0"/>
              <a:t>Perform quality assurance audits to ensure compliance with investor and agency requirements, including the reverification of borrower information, such as property eligibility, qualifying income and debt ratios, valuation and other documentation, entered into the Loan Origination System.</a:t>
            </a:r>
          </a:p>
          <a:p>
            <a:r>
              <a:rPr lang="en-US" dirty="0"/>
              <a:t> </a:t>
            </a:r>
            <a:endParaRPr lang="en-GB" dirty="0"/>
          </a:p>
          <a:p>
            <a:pPr lvl="0"/>
            <a:endParaRPr lang="en-GB" sz="1400" dirty="0"/>
          </a:p>
        </p:txBody>
      </p:sp>
    </p:spTree>
    <p:extLst>
      <p:ext uri="{BB962C8B-B14F-4D97-AF65-F5344CB8AC3E}">
        <p14:creationId xmlns:p14="http://schemas.microsoft.com/office/powerpoint/2010/main" val="3354060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TotalTime>
  <Words>347</Words>
  <Application>Microsoft Office PowerPoint</Application>
  <PresentationFormat>Custom</PresentationFormat>
  <Paragraphs>69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 Pompadour Sample</vt:lpstr>
      <vt:lpstr>Arial</vt:lpstr>
      <vt:lpstr>Bahnschrift SemiBold</vt:lpstr>
      <vt:lpstr>Calibri</vt:lpstr>
      <vt:lpstr>Calibri Light</vt:lpstr>
      <vt:lpstr>Times New Roman</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2020-07-03T15:07:52Z</dcterms:created>
  <dcterms:modified xsi:type="dcterms:W3CDTF">2021-03-19T01:31:23Z</dcterms:modified>
</cp:coreProperties>
</file>